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3150" cy="32404050"/>
  <p:notesSz cx="24742775" cy="32446913"/>
  <p:defaultTextStyle>
    <a:defPPr>
      <a:defRPr lang="it-IT"/>
    </a:defPPr>
    <a:lvl1pPr marL="0" algn="l" defTabSz="3291439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45719" algn="l" defTabSz="3291439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291439" algn="l" defTabSz="3291439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37158" algn="l" defTabSz="3291439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582877" algn="l" defTabSz="3291439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228596" algn="l" defTabSz="3291439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874315" algn="l" defTabSz="3291439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520034" algn="l" defTabSz="3291439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165753" algn="l" defTabSz="3291439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2" y="3588"/>
      </p:cViewPr>
      <p:guideLst>
        <p:guide orient="horz" pos="10206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TSC_S_MLR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Foglio1!$B$4:$B$7</c:f>
              <c:numCache>
                <c:formatCode>dd/mm/yyyy</c:formatCode>
                <c:ptCount val="4"/>
                <c:pt idx="0">
                  <c:v>40459</c:v>
                </c:pt>
                <c:pt idx="1">
                  <c:v>40585</c:v>
                </c:pt>
                <c:pt idx="2">
                  <c:v>40614</c:v>
                </c:pt>
                <c:pt idx="3">
                  <c:v>40628</c:v>
                </c:pt>
              </c:numCache>
            </c:numRef>
          </c:xVal>
          <c:yVal>
            <c:numRef>
              <c:f>Foglio1!$L$4:$L$7</c:f>
              <c:numCache>
                <c:formatCode>General</c:formatCode>
                <c:ptCount val="4"/>
                <c:pt idx="0">
                  <c:v>0.5</c:v>
                </c:pt>
                <c:pt idx="1">
                  <c:v>0.30000000000000032</c:v>
                </c:pt>
                <c:pt idx="2">
                  <c:v>1.9000000000000001</c:v>
                </c:pt>
                <c:pt idx="3">
                  <c:v>0.30000000000000032</c:v>
                </c:pt>
              </c:numCache>
            </c:numRef>
          </c:yVal>
          <c:smooth val="1"/>
        </c:ser>
        <c:ser>
          <c:idx val="1"/>
          <c:order val="1"/>
          <c:tx>
            <c:v>TSC_S_01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Foglio1!$B$11:$B$14</c:f>
              <c:numCache>
                <c:formatCode>dd/mm/yyyy</c:formatCode>
                <c:ptCount val="4"/>
                <c:pt idx="0">
                  <c:v>40459</c:v>
                </c:pt>
                <c:pt idx="1">
                  <c:v>40585</c:v>
                </c:pt>
                <c:pt idx="2">
                  <c:v>40614</c:v>
                </c:pt>
                <c:pt idx="3">
                  <c:v>40628</c:v>
                </c:pt>
              </c:numCache>
            </c:numRef>
          </c:xVal>
          <c:yVal>
            <c:numRef>
              <c:f>Foglio1!$L$11:$L$14</c:f>
              <c:numCache>
                <c:formatCode>General</c:formatCode>
                <c:ptCount val="4"/>
                <c:pt idx="0">
                  <c:v>2.5</c:v>
                </c:pt>
                <c:pt idx="1">
                  <c:v>2.1</c:v>
                </c:pt>
                <c:pt idx="2">
                  <c:v>3.4</c:v>
                </c:pt>
                <c:pt idx="3">
                  <c:v>1.5</c:v>
                </c:pt>
              </c:numCache>
            </c:numRef>
          </c:yVal>
          <c:smooth val="1"/>
        </c:ser>
        <c:ser>
          <c:idx val="2"/>
          <c:order val="2"/>
          <c:tx>
            <c:v>TSC_S_02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Foglio1!$B$18:$B$21</c:f>
              <c:numCache>
                <c:formatCode>dd/mm/yyyy</c:formatCode>
                <c:ptCount val="4"/>
                <c:pt idx="0">
                  <c:v>40459</c:v>
                </c:pt>
                <c:pt idx="1">
                  <c:v>40585</c:v>
                </c:pt>
                <c:pt idx="2">
                  <c:v>40614</c:v>
                </c:pt>
                <c:pt idx="3">
                  <c:v>40628</c:v>
                </c:pt>
              </c:numCache>
            </c:numRef>
          </c:xVal>
          <c:yVal>
            <c:numRef>
              <c:f>Foglio1!$L$18:$L$21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3.2</c:v>
                </c:pt>
                <c:pt idx="3">
                  <c:v>1.8</c:v>
                </c:pt>
              </c:numCache>
            </c:numRef>
          </c:yVal>
          <c:smooth val="1"/>
        </c:ser>
        <c:ser>
          <c:idx val="3"/>
          <c:order val="3"/>
          <c:tx>
            <c:v>TSC_S_03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xVal>
            <c:numRef>
              <c:f>Foglio1!$B$25:$B$28</c:f>
              <c:numCache>
                <c:formatCode>dd/mm/yyyy</c:formatCode>
                <c:ptCount val="4"/>
                <c:pt idx="0">
                  <c:v>40459</c:v>
                </c:pt>
                <c:pt idx="1">
                  <c:v>40585</c:v>
                </c:pt>
                <c:pt idx="2">
                  <c:v>40614</c:v>
                </c:pt>
                <c:pt idx="3">
                  <c:v>40628</c:v>
                </c:pt>
              </c:numCache>
            </c:numRef>
          </c:xVal>
          <c:yVal>
            <c:numRef>
              <c:f>Foglio1!$L$25:$L$28</c:f>
              <c:numCache>
                <c:formatCode>General</c:formatCode>
                <c:ptCount val="4"/>
                <c:pt idx="0">
                  <c:v>2.6</c:v>
                </c:pt>
                <c:pt idx="1">
                  <c:v>1.7</c:v>
                </c:pt>
                <c:pt idx="2">
                  <c:v>1.4</c:v>
                </c:pt>
                <c:pt idx="3">
                  <c:v>1.3</c:v>
                </c:pt>
              </c:numCache>
            </c:numRef>
          </c:yVal>
          <c:smooth val="1"/>
        </c:ser>
        <c:ser>
          <c:idx val="4"/>
          <c:order val="4"/>
          <c:tx>
            <c:v>TSC_S_ISC_01</c:v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star"/>
            <c:size val="5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Foglio1!$B$32:$B$35</c:f>
              <c:numCache>
                <c:formatCode>dd/mm/yyyy</c:formatCode>
                <c:ptCount val="4"/>
                <c:pt idx="0">
                  <c:v>40459</c:v>
                </c:pt>
                <c:pt idx="1">
                  <c:v>40585</c:v>
                </c:pt>
                <c:pt idx="2">
                  <c:v>40614</c:v>
                </c:pt>
                <c:pt idx="3">
                  <c:v>40628</c:v>
                </c:pt>
              </c:numCache>
            </c:numRef>
          </c:xVal>
          <c:yVal>
            <c:numRef>
              <c:f>Foglio1!$L$32:$L$35</c:f>
              <c:numCache>
                <c:formatCode>General</c:formatCode>
                <c:ptCount val="4"/>
                <c:pt idx="0">
                  <c:v>1.6</c:v>
                </c:pt>
                <c:pt idx="1">
                  <c:v>0.9</c:v>
                </c:pt>
                <c:pt idx="2">
                  <c:v>1.8</c:v>
                </c:pt>
                <c:pt idx="3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888128"/>
        <c:axId val="79160448"/>
      </c:scatterChart>
      <c:valAx>
        <c:axId val="77888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800"/>
                  <a:t>tempo 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d/m/yy;@" sourceLinked="0"/>
        <c:majorTickMark val="none"/>
        <c:minorTickMark val="none"/>
        <c:tickLblPos val="nextTo"/>
        <c:crossAx val="79160448"/>
        <c:crosses val="autoZero"/>
        <c:crossBetween val="midCat"/>
      </c:valAx>
      <c:valAx>
        <c:axId val="791604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800"/>
                  <a:t>Concentrazione Rn-222 [Bq/l]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88812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BS18Disch</c:v>
          </c:tx>
          <c:xVal>
            <c:numRef>
              <c:f>'Main St_disch'!$E$2:$Q$2</c:f>
              <c:numCache>
                <c:formatCode>General</c:formatCode>
                <c:ptCount val="13"/>
                <c:pt idx="0">
                  <c:v>0</c:v>
                </c:pt>
                <c:pt idx="1">
                  <c:v>35</c:v>
                </c:pt>
                <c:pt idx="2">
                  <c:v>87</c:v>
                </c:pt>
                <c:pt idx="3">
                  <c:v>108</c:v>
                </c:pt>
                <c:pt idx="4">
                  <c:v>119</c:v>
                </c:pt>
                <c:pt idx="5">
                  <c:v>128</c:v>
                </c:pt>
                <c:pt idx="6">
                  <c:v>148</c:v>
                </c:pt>
                <c:pt idx="7">
                  <c:v>156</c:v>
                </c:pt>
                <c:pt idx="8">
                  <c:v>169</c:v>
                </c:pt>
                <c:pt idx="9">
                  <c:v>185</c:v>
                </c:pt>
                <c:pt idx="10">
                  <c:v>197</c:v>
                </c:pt>
                <c:pt idx="11">
                  <c:v>232</c:v>
                </c:pt>
                <c:pt idx="12">
                  <c:v>267</c:v>
                </c:pt>
              </c:numCache>
            </c:numRef>
          </c:xVal>
          <c:yVal>
            <c:numRef>
              <c:f>'Main St_disch'!$E$6:$Q$6</c:f>
              <c:numCache>
                <c:formatCode>General</c:formatCode>
                <c:ptCount val="13"/>
                <c:pt idx="0">
                  <c:v>3500</c:v>
                </c:pt>
                <c:pt idx="1">
                  <c:v>7500</c:v>
                </c:pt>
                <c:pt idx="2">
                  <c:v>5480</c:v>
                </c:pt>
                <c:pt idx="3">
                  <c:v>4930</c:v>
                </c:pt>
                <c:pt idx="4">
                  <c:v>3390</c:v>
                </c:pt>
                <c:pt idx="5">
                  <c:v>3700</c:v>
                </c:pt>
                <c:pt idx="6">
                  <c:v>2370</c:v>
                </c:pt>
                <c:pt idx="7">
                  <c:v>2230</c:v>
                </c:pt>
                <c:pt idx="8">
                  <c:v>1980</c:v>
                </c:pt>
                <c:pt idx="9">
                  <c:v>1740</c:v>
                </c:pt>
                <c:pt idx="10">
                  <c:v>1670</c:v>
                </c:pt>
                <c:pt idx="11">
                  <c:v>1230</c:v>
                </c:pt>
                <c:pt idx="12">
                  <c:v>1590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02944"/>
        <c:axId val="79212928"/>
      </c:scatterChart>
      <c:scatterChart>
        <c:scatterStyle val="smoothMarker"/>
        <c:varyColors val="0"/>
        <c:ser>
          <c:idx val="1"/>
          <c:order val="1"/>
          <c:tx>
            <c:v>BS18Rn</c:v>
          </c:tx>
          <c:xVal>
            <c:numRef>
              <c:f>'Main St_disch'!$E$2:$Q$2</c:f>
              <c:numCache>
                <c:formatCode>General</c:formatCode>
                <c:ptCount val="13"/>
                <c:pt idx="0">
                  <c:v>0</c:v>
                </c:pt>
                <c:pt idx="1">
                  <c:v>35</c:v>
                </c:pt>
                <c:pt idx="2">
                  <c:v>87</c:v>
                </c:pt>
                <c:pt idx="3">
                  <c:v>108</c:v>
                </c:pt>
                <c:pt idx="4">
                  <c:v>119</c:v>
                </c:pt>
                <c:pt idx="5">
                  <c:v>128</c:v>
                </c:pt>
                <c:pt idx="6">
                  <c:v>148</c:v>
                </c:pt>
                <c:pt idx="7">
                  <c:v>156</c:v>
                </c:pt>
                <c:pt idx="8">
                  <c:v>169</c:v>
                </c:pt>
                <c:pt idx="9">
                  <c:v>185</c:v>
                </c:pt>
                <c:pt idx="10">
                  <c:v>197</c:v>
                </c:pt>
                <c:pt idx="11">
                  <c:v>232</c:v>
                </c:pt>
                <c:pt idx="12">
                  <c:v>267</c:v>
                </c:pt>
              </c:numCache>
            </c:numRef>
          </c:xVal>
          <c:yVal>
            <c:numRef>
              <c:f>MainSt_radon!$E$5:$Q$5</c:f>
              <c:numCache>
                <c:formatCode>General</c:formatCode>
                <c:ptCount val="13"/>
                <c:pt idx="0">
                  <c:v>5.8</c:v>
                </c:pt>
                <c:pt idx="1">
                  <c:v>6.5</c:v>
                </c:pt>
                <c:pt idx="2">
                  <c:v>9.5</c:v>
                </c:pt>
                <c:pt idx="3">
                  <c:v>6.5</c:v>
                </c:pt>
                <c:pt idx="4">
                  <c:v>8.6999999999999993</c:v>
                </c:pt>
                <c:pt idx="5">
                  <c:v>8.1</c:v>
                </c:pt>
                <c:pt idx="6">
                  <c:v>9.6</c:v>
                </c:pt>
                <c:pt idx="7">
                  <c:v>7.7</c:v>
                </c:pt>
                <c:pt idx="8">
                  <c:v>9.5</c:v>
                </c:pt>
                <c:pt idx="9">
                  <c:v>9.6</c:v>
                </c:pt>
                <c:pt idx="10">
                  <c:v>7.4</c:v>
                </c:pt>
                <c:pt idx="11">
                  <c:v>8.9</c:v>
                </c:pt>
                <c:pt idx="12">
                  <c:v>7.2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16000"/>
        <c:axId val="79214464"/>
      </c:scatterChart>
      <c:valAx>
        <c:axId val="7920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212928"/>
        <c:crosses val="autoZero"/>
        <c:crossBetween val="midCat"/>
      </c:valAx>
      <c:valAx>
        <c:axId val="7921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202944"/>
        <c:crosses val="autoZero"/>
        <c:crossBetween val="midCat"/>
      </c:valAx>
      <c:valAx>
        <c:axId val="792144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79216000"/>
        <c:crosses val="max"/>
        <c:crossBetween val="midCat"/>
      </c:valAx>
      <c:valAx>
        <c:axId val="79216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2144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919487403716516"/>
          <c:y val="6.36731829141952E-2"/>
          <c:w val="0.16750896878333138"/>
          <c:h val="0.21196544575524381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0721975" cy="162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4014450" y="0"/>
            <a:ext cx="10721975" cy="162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2A660-1EA2-44CB-9E49-DC2F6F7AADDD}" type="datetimeFigureOut">
              <a:rPr lang="en-GB" smtClean="0"/>
              <a:t>19/09/2014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639050" y="2433638"/>
            <a:ext cx="9464675" cy="1216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2474913" y="15413038"/>
            <a:ext cx="19792950" cy="14600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30819725"/>
            <a:ext cx="10721975" cy="162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4014450" y="30819725"/>
            <a:ext cx="10721975" cy="162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3D066-DE08-4618-B081-82457C0D91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6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3D066-DE08-4618-B081-82457C0D91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90236" y="10066261"/>
            <a:ext cx="21422678" cy="694586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80473" y="18362295"/>
            <a:ext cx="17642205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4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9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937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82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22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874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520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165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8272284" y="1297667"/>
            <a:ext cx="5670709" cy="2764845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60157" y="1297667"/>
            <a:ext cx="16592074" cy="2764845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875" y="20822605"/>
            <a:ext cx="21422678" cy="6435805"/>
          </a:xfrm>
        </p:spPr>
        <p:txBody>
          <a:bodyPr anchor="t"/>
          <a:lstStyle>
            <a:lvl1pPr algn="l">
              <a:defRPr sz="144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90875" y="13734221"/>
            <a:ext cx="21422678" cy="7088384"/>
          </a:xfrm>
        </p:spPr>
        <p:txBody>
          <a:bodyPr anchor="b"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64571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2pPr>
            <a:lvl3pPr marL="329143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4937158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658287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822859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9874315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1520034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3165753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60158" y="7560948"/>
            <a:ext cx="11131391" cy="21385175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811602" y="7560948"/>
            <a:ext cx="11131391" cy="21385175"/>
          </a:xfrm>
        </p:spPr>
        <p:txBody>
          <a:bodyPr/>
          <a:lstStyle>
            <a:lvl1pPr>
              <a:defRPr sz="101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158" y="7253409"/>
            <a:ext cx="11135768" cy="3022875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5719" indent="0">
              <a:buNone/>
              <a:defRPr sz="7200" b="1"/>
            </a:lvl2pPr>
            <a:lvl3pPr marL="3291439" indent="0">
              <a:buNone/>
              <a:defRPr sz="6500" b="1"/>
            </a:lvl3pPr>
            <a:lvl4pPr marL="4937158" indent="0">
              <a:buNone/>
              <a:defRPr sz="5800" b="1"/>
            </a:lvl4pPr>
            <a:lvl5pPr marL="6582877" indent="0">
              <a:buNone/>
              <a:defRPr sz="5800" b="1"/>
            </a:lvl5pPr>
            <a:lvl6pPr marL="8228596" indent="0">
              <a:buNone/>
              <a:defRPr sz="5800" b="1"/>
            </a:lvl6pPr>
            <a:lvl7pPr marL="9874315" indent="0">
              <a:buNone/>
              <a:defRPr sz="5800" b="1"/>
            </a:lvl7pPr>
            <a:lvl8pPr marL="11520034" indent="0">
              <a:buNone/>
              <a:defRPr sz="5800" b="1"/>
            </a:lvl8pPr>
            <a:lvl9pPr marL="13165753" indent="0">
              <a:buNone/>
              <a:defRPr sz="5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0158" y="10276284"/>
            <a:ext cx="11135768" cy="18669836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2802852" y="7253409"/>
            <a:ext cx="11140143" cy="3022875"/>
          </a:xfrm>
        </p:spPr>
        <p:txBody>
          <a:bodyPr anchor="b"/>
          <a:lstStyle>
            <a:lvl1pPr marL="0" indent="0">
              <a:buNone/>
              <a:defRPr sz="8600" b="1"/>
            </a:lvl1pPr>
            <a:lvl2pPr marL="1645719" indent="0">
              <a:buNone/>
              <a:defRPr sz="7200" b="1"/>
            </a:lvl2pPr>
            <a:lvl3pPr marL="3291439" indent="0">
              <a:buNone/>
              <a:defRPr sz="6500" b="1"/>
            </a:lvl3pPr>
            <a:lvl4pPr marL="4937158" indent="0">
              <a:buNone/>
              <a:defRPr sz="5800" b="1"/>
            </a:lvl4pPr>
            <a:lvl5pPr marL="6582877" indent="0">
              <a:buNone/>
              <a:defRPr sz="5800" b="1"/>
            </a:lvl5pPr>
            <a:lvl6pPr marL="8228596" indent="0">
              <a:buNone/>
              <a:defRPr sz="5800" b="1"/>
            </a:lvl6pPr>
            <a:lvl7pPr marL="9874315" indent="0">
              <a:buNone/>
              <a:defRPr sz="5800" b="1"/>
            </a:lvl7pPr>
            <a:lvl8pPr marL="11520034" indent="0">
              <a:buNone/>
              <a:defRPr sz="5800" b="1"/>
            </a:lvl8pPr>
            <a:lvl9pPr marL="13165753" indent="0">
              <a:buNone/>
              <a:defRPr sz="5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802852" y="10276284"/>
            <a:ext cx="11140143" cy="18669836"/>
          </a:xfrm>
        </p:spPr>
        <p:txBody>
          <a:bodyPr/>
          <a:lstStyle>
            <a:lvl1pPr>
              <a:defRPr sz="86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0159" y="1290162"/>
            <a:ext cx="8291663" cy="5490686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53732" y="1290164"/>
            <a:ext cx="14089261" cy="27655959"/>
          </a:xfrm>
        </p:spPr>
        <p:txBody>
          <a:bodyPr/>
          <a:lstStyle>
            <a:lvl1pPr>
              <a:defRPr sz="11500"/>
            </a:lvl1pPr>
            <a:lvl2pPr>
              <a:defRPr sz="10100"/>
            </a:lvl2pPr>
            <a:lvl3pPr>
              <a:defRPr sz="86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60159" y="6780850"/>
            <a:ext cx="8291663" cy="22165273"/>
          </a:xfrm>
        </p:spPr>
        <p:txBody>
          <a:bodyPr/>
          <a:lstStyle>
            <a:lvl1pPr marL="0" indent="0">
              <a:buNone/>
              <a:defRPr sz="5100"/>
            </a:lvl1pPr>
            <a:lvl2pPr marL="1645719" indent="0">
              <a:buNone/>
              <a:defRPr sz="4400"/>
            </a:lvl2pPr>
            <a:lvl3pPr marL="3291439" indent="0">
              <a:buNone/>
              <a:defRPr sz="3600"/>
            </a:lvl3pPr>
            <a:lvl4pPr marL="4937158" indent="0">
              <a:buNone/>
              <a:defRPr sz="3200"/>
            </a:lvl4pPr>
            <a:lvl5pPr marL="6582877" indent="0">
              <a:buNone/>
              <a:defRPr sz="3200"/>
            </a:lvl5pPr>
            <a:lvl6pPr marL="8228596" indent="0">
              <a:buNone/>
              <a:defRPr sz="3200"/>
            </a:lvl6pPr>
            <a:lvl7pPr marL="9874315" indent="0">
              <a:buNone/>
              <a:defRPr sz="3200"/>
            </a:lvl7pPr>
            <a:lvl8pPr marL="11520034" indent="0">
              <a:buNone/>
              <a:defRPr sz="3200"/>
            </a:lvl8pPr>
            <a:lvl9pPr marL="13165753" indent="0">
              <a:buNone/>
              <a:defRPr sz="3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9994" y="22682836"/>
            <a:ext cx="15121890" cy="2677837"/>
          </a:xfrm>
        </p:spPr>
        <p:txBody>
          <a:bodyPr anchor="b"/>
          <a:lstStyle>
            <a:lvl1pPr algn="l">
              <a:defRPr sz="72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39994" y="2895362"/>
            <a:ext cx="15121890" cy="19442430"/>
          </a:xfrm>
        </p:spPr>
        <p:txBody>
          <a:bodyPr/>
          <a:lstStyle>
            <a:lvl1pPr marL="0" indent="0">
              <a:buNone/>
              <a:defRPr sz="11500"/>
            </a:lvl1pPr>
            <a:lvl2pPr marL="1645719" indent="0">
              <a:buNone/>
              <a:defRPr sz="10100"/>
            </a:lvl2pPr>
            <a:lvl3pPr marL="3291439" indent="0">
              <a:buNone/>
              <a:defRPr sz="8600"/>
            </a:lvl3pPr>
            <a:lvl4pPr marL="4937158" indent="0">
              <a:buNone/>
              <a:defRPr sz="7200"/>
            </a:lvl4pPr>
            <a:lvl5pPr marL="6582877" indent="0">
              <a:buNone/>
              <a:defRPr sz="7200"/>
            </a:lvl5pPr>
            <a:lvl6pPr marL="8228596" indent="0">
              <a:buNone/>
              <a:defRPr sz="7200"/>
            </a:lvl6pPr>
            <a:lvl7pPr marL="9874315" indent="0">
              <a:buNone/>
              <a:defRPr sz="7200"/>
            </a:lvl7pPr>
            <a:lvl8pPr marL="11520034" indent="0">
              <a:buNone/>
              <a:defRPr sz="7200"/>
            </a:lvl8pPr>
            <a:lvl9pPr marL="13165753" indent="0">
              <a:buNone/>
              <a:defRPr sz="7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39994" y="25360672"/>
            <a:ext cx="15121890" cy="3802973"/>
          </a:xfrm>
        </p:spPr>
        <p:txBody>
          <a:bodyPr/>
          <a:lstStyle>
            <a:lvl1pPr marL="0" indent="0">
              <a:buNone/>
              <a:defRPr sz="5100"/>
            </a:lvl1pPr>
            <a:lvl2pPr marL="1645719" indent="0">
              <a:buNone/>
              <a:defRPr sz="4400"/>
            </a:lvl2pPr>
            <a:lvl3pPr marL="3291439" indent="0">
              <a:buNone/>
              <a:defRPr sz="3600"/>
            </a:lvl3pPr>
            <a:lvl4pPr marL="4937158" indent="0">
              <a:buNone/>
              <a:defRPr sz="3200"/>
            </a:lvl4pPr>
            <a:lvl5pPr marL="6582877" indent="0">
              <a:buNone/>
              <a:defRPr sz="3200"/>
            </a:lvl5pPr>
            <a:lvl6pPr marL="8228596" indent="0">
              <a:buNone/>
              <a:defRPr sz="3200"/>
            </a:lvl6pPr>
            <a:lvl7pPr marL="9874315" indent="0">
              <a:buNone/>
              <a:defRPr sz="3200"/>
            </a:lvl7pPr>
            <a:lvl8pPr marL="11520034" indent="0">
              <a:buNone/>
              <a:defRPr sz="3200"/>
            </a:lvl8pPr>
            <a:lvl9pPr marL="13165753" indent="0">
              <a:buNone/>
              <a:defRPr sz="3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19/09/2014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60158" y="1297665"/>
            <a:ext cx="22682835" cy="5400675"/>
          </a:xfrm>
          <a:prstGeom prst="rect">
            <a:avLst/>
          </a:prstGeom>
        </p:spPr>
        <p:txBody>
          <a:bodyPr vert="horz" lIns="329144" tIns="164572" rIns="329144" bIns="164572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158" y="7560948"/>
            <a:ext cx="22682835" cy="21385175"/>
          </a:xfrm>
          <a:prstGeom prst="rect">
            <a:avLst/>
          </a:prstGeom>
        </p:spPr>
        <p:txBody>
          <a:bodyPr vert="horz" lIns="329144" tIns="164572" rIns="329144" bIns="164572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60157" y="30033756"/>
            <a:ext cx="5880735" cy="1725216"/>
          </a:xfrm>
          <a:prstGeom prst="rect">
            <a:avLst/>
          </a:prstGeom>
        </p:spPr>
        <p:txBody>
          <a:bodyPr vert="horz" lIns="329144" tIns="164572" rIns="329144" bIns="164572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19/09/2014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611076" y="30033756"/>
            <a:ext cx="7980998" cy="1725216"/>
          </a:xfrm>
          <a:prstGeom prst="rect">
            <a:avLst/>
          </a:prstGeom>
        </p:spPr>
        <p:txBody>
          <a:bodyPr vert="horz" lIns="329144" tIns="164572" rIns="329144" bIns="164572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8062258" y="30033756"/>
            <a:ext cx="5880735" cy="1725216"/>
          </a:xfrm>
          <a:prstGeom prst="rect">
            <a:avLst/>
          </a:prstGeom>
        </p:spPr>
        <p:txBody>
          <a:bodyPr vert="horz" lIns="329144" tIns="164572" rIns="329144" bIns="164572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291439" rtl="0" eaLnBrk="1" latinLnBrk="0" hangingPunct="1">
        <a:spcBef>
          <a:spcPct val="0"/>
        </a:spcBef>
        <a:buNone/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34289" indent="-1234289" algn="l" defTabSz="3291439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1pPr>
      <a:lvl2pPr marL="2674293" indent="-1028574" algn="l" defTabSz="3291439" rtl="0" eaLnBrk="1" latinLnBrk="0" hangingPunct="1">
        <a:spcBef>
          <a:spcPct val="20000"/>
        </a:spcBef>
        <a:buFont typeface="Arial" pitchFamily="34" charset="0"/>
        <a:buChar char="–"/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298" indent="-822859" algn="l" defTabSz="3291439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17" indent="-822859" algn="l" defTabSz="3291439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736" indent="-822859" algn="l" defTabSz="3291439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1456" indent="-822859" algn="l" defTabSz="3291439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7175" indent="-822859" algn="l" defTabSz="3291439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342894" indent="-822859" algn="l" defTabSz="3291439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8613" indent="-822859" algn="l" defTabSz="3291439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291439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645719" algn="l" defTabSz="3291439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439" algn="l" defTabSz="3291439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158" algn="l" defTabSz="3291439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582877" algn="l" defTabSz="3291439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228596" algn="l" defTabSz="3291439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874315" algn="l" defTabSz="3291439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520034" algn="l" defTabSz="3291439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3165753" algn="l" defTabSz="3291439" rtl="0" eaLnBrk="1" latinLnBrk="0" hangingPunct="1"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.wmf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21" Type="http://schemas.openxmlformats.org/officeDocument/2006/relationships/image" Target="file:///C:\My%20Documents\Burse%20si%20locuri%20de%20munca\NATO%20ASI%20and%20ARW\Moldova,%20Chisinau%202005\im2.gif" TargetMode="External"/><Relationship Id="rId34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2.png"/><Relationship Id="rId25" Type="http://schemas.openxmlformats.org/officeDocument/2006/relationships/image" Target="file:///C:\My%20Documents\Burse%20si%20locuri%20de%20munca\NATO%20ASI%20and%20ARW\Moldova,%20Chisinau%202005\im96.gif" TargetMode="External"/><Relationship Id="rId33" Type="http://schemas.openxmlformats.org/officeDocument/2006/relationships/chart" Target="../charts/chart2.xml"/><Relationship Id="rId38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16.png"/><Relationship Id="rId32" Type="http://schemas.openxmlformats.org/officeDocument/2006/relationships/chart" Target="../charts/chart1.xml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2.wmf"/><Relationship Id="rId23" Type="http://schemas.openxmlformats.org/officeDocument/2006/relationships/image" Target="file:///C:\My%20Documents\Burse%20si%20locuri%20de%20munca\NATO%20ASI%20and%20ARW\Moldova,%20Chisinau%202005\im94.gif" TargetMode="External"/><Relationship Id="rId28" Type="http://schemas.openxmlformats.org/officeDocument/2006/relationships/image" Target="../media/image19.png"/><Relationship Id="rId36" Type="http://schemas.openxmlformats.org/officeDocument/2006/relationships/image" Target="../media/image24.png"/><Relationship Id="rId10" Type="http://schemas.openxmlformats.org/officeDocument/2006/relationships/image" Target="../media/image9.jpeg"/><Relationship Id="rId19" Type="http://schemas.openxmlformats.org/officeDocument/2006/relationships/image" Target="file:///C:\My%20Documents\Burse%20si%20locuri%20de%20munca\NATO%20ASI%20and%20ARW\Moldova,%20Chisinau%202005\im1.gif" TargetMode="External"/><Relationship Id="rId31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3730527"/>
            <a:ext cx="24002918" cy="5305329"/>
          </a:xfrm>
          <a:prstGeom prst="rect">
            <a:avLst/>
          </a:prstGeom>
        </p:spPr>
        <p:txBody>
          <a:bodyPr wrap="square" lIns="72420" tIns="36210" rIns="72420" bIns="36210">
            <a:spAutoFit/>
          </a:bodyPr>
          <a:lstStyle/>
          <a:p>
            <a:endParaRPr lang="it-IT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  <a:p>
            <a:endParaRPr lang="it-IT" sz="25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156445" y="3505903"/>
            <a:ext cx="10341674" cy="811791"/>
          </a:xfrm>
          <a:prstGeom prst="rect">
            <a:avLst/>
          </a:prstGeom>
          <a:noFill/>
        </p:spPr>
        <p:txBody>
          <a:bodyPr wrap="none" lIns="72420" tIns="36210" rIns="72420" bIns="36210" rtlCol="0">
            <a:spAutoFit/>
          </a:bodyPr>
          <a:lstStyle/>
          <a:p>
            <a:r>
              <a:rPr lang="it-IT" sz="4800" b="1" dirty="0" smtClean="0"/>
              <a:t>ATTIVITA’ </a:t>
            </a:r>
            <a:r>
              <a:rPr lang="it-IT" sz="4800" b="1" dirty="0"/>
              <a:t>NEL </a:t>
            </a:r>
            <a:r>
              <a:rPr lang="it-IT" sz="4800" b="1" dirty="0" smtClean="0"/>
              <a:t>SETTORE </a:t>
            </a:r>
            <a:r>
              <a:rPr lang="it-IT" sz="4800" b="1" dirty="0"/>
              <a:t>RISCHIO </a:t>
            </a:r>
            <a:r>
              <a:rPr lang="it-IT" sz="4800" b="1" dirty="0" smtClean="0"/>
              <a:t>RADON</a:t>
            </a:r>
            <a:endParaRPr lang="en-GB" sz="4800" b="1" dirty="0"/>
          </a:p>
        </p:txBody>
      </p:sp>
      <p:pic>
        <p:nvPicPr>
          <p:cNvPr id="16" name="Picture 2" descr="logo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" r="154"/>
          <a:stretch>
            <a:fillRect/>
          </a:stretch>
        </p:blipFill>
        <p:spPr bwMode="auto">
          <a:xfrm>
            <a:off x="2992467" y="100447"/>
            <a:ext cx="18976266" cy="297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60215" y="4646192"/>
            <a:ext cx="24482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Il Gruppo  di Lavoro, coordinato dai Proff. Domenico e Michele Guida, ha svolto e svolge </a:t>
            </a:r>
            <a:r>
              <a:rPr lang="it-IT" sz="3200" dirty="0"/>
              <a:t>attività di ricerca </a:t>
            </a:r>
            <a:r>
              <a:rPr lang="it-IT" sz="3200" dirty="0" smtClean="0"/>
              <a:t>applicata in materia di Rischio Radon. </a:t>
            </a:r>
          </a:p>
          <a:p>
            <a:pPr algn="ctr"/>
            <a:r>
              <a:rPr lang="it-IT" sz="3200" dirty="0" smtClean="0"/>
              <a:t>A tal fine, porta avanti </a:t>
            </a:r>
            <a:r>
              <a:rPr lang="it-IT" sz="3200" dirty="0"/>
              <a:t>studi ed indagini </a:t>
            </a:r>
            <a:r>
              <a:rPr lang="it-IT" sz="3200" dirty="0" smtClean="0"/>
              <a:t> nel campo dell’utilizzo degli isotopi radioattivi naturali, in particolare Radio e  Radon, </a:t>
            </a:r>
          </a:p>
          <a:p>
            <a:pPr algn="ctr"/>
            <a:r>
              <a:rPr lang="it-IT" sz="3200" dirty="0" smtClean="0"/>
              <a:t>ai fini della valutazione dei rischi  ambientali e delle risorse idriche nell’ambito del Programma di Ricerca </a:t>
            </a:r>
            <a:r>
              <a:rPr lang="it-IT" sz="3200" dirty="0" err="1" smtClean="0"/>
              <a:t>RAD_Campania</a:t>
            </a:r>
            <a:r>
              <a:rPr lang="it-IT" sz="3200" dirty="0" smtClean="0"/>
              <a:t>.</a:t>
            </a:r>
          </a:p>
          <a:p>
            <a:pPr algn="ctr"/>
            <a:r>
              <a:rPr lang="it-IT" sz="3200" dirty="0" smtClean="0"/>
              <a:t>Nell’ambito delle attività svolte in seno al CUGRI, sono stati redatti dei Protocolli di Misura, Elaborazione, Codifica e Modellazione.</a:t>
            </a:r>
            <a:endParaRPr lang="en-GB" sz="3200" dirty="0"/>
          </a:p>
        </p:txBody>
      </p:sp>
      <p:sp>
        <p:nvSpPr>
          <p:cNvPr id="12" name="Rettangolo 11"/>
          <p:cNvSpPr/>
          <p:nvPr/>
        </p:nvSpPr>
        <p:spPr>
          <a:xfrm>
            <a:off x="613188" y="20090457"/>
            <a:ext cx="12601575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 </a:t>
            </a:r>
            <a:endParaRPr lang="en-GB" sz="3600" dirty="0"/>
          </a:p>
        </p:txBody>
      </p:sp>
      <p:pic>
        <p:nvPicPr>
          <p:cNvPr id="1027" name="Picture 3" descr="D:\Documents\RADON\ARTICOLOxGT&amp;A\VERSIONE DEFINITIVA\Immagini\fig_4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6450" r="6084" b="6734"/>
          <a:stretch/>
        </p:blipFill>
        <p:spPr bwMode="auto">
          <a:xfrm>
            <a:off x="865179" y="6833184"/>
            <a:ext cx="10950108" cy="63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80294" y="13130850"/>
            <a:ext cx="11400306" cy="3071175"/>
          </a:xfrm>
          <a:prstGeom prst="rect">
            <a:avLst/>
          </a:prstGeom>
        </p:spPr>
        <p:txBody>
          <a:bodyPr/>
          <a:lstStyle>
            <a:lvl1pPr marL="1234289" indent="-1234289" algn="l" defTabSz="32914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4293" indent="-1028574" algn="l" defTabSz="32914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298" indent="-822859" algn="l" defTabSz="32914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17" indent="-822859" algn="l" defTabSz="32914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05736" indent="-822859" algn="l" defTabSz="32914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1456" indent="-822859" algn="l" defTabSz="32914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7175" indent="-822859" algn="l" defTabSz="32914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342894" indent="-822859" algn="l" defTabSz="32914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988613" indent="-822859" algn="l" defTabSz="32914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it-IT" altLang="it-IT" sz="2400" dirty="0" smtClean="0">
                <a:latin typeface="+mj-lt"/>
                <a:cs typeface="Arial" panose="020B0604020202020204" pitchFamily="34" charset="0"/>
              </a:rPr>
              <a:t>Nell’ambito del  Programma di Ricerca </a:t>
            </a:r>
            <a:r>
              <a:rPr lang="it-IT" altLang="it-IT" sz="2400" dirty="0" err="1" smtClean="0">
                <a:latin typeface="+mj-lt"/>
                <a:cs typeface="Arial" panose="020B0604020202020204" pitchFamily="34" charset="0"/>
              </a:rPr>
              <a:t>Radon_Campania</a:t>
            </a:r>
            <a:r>
              <a:rPr lang="it-IT" altLang="it-IT" sz="2400" dirty="0" smtClean="0">
                <a:latin typeface="+mj-lt"/>
                <a:cs typeface="Arial" panose="020B0604020202020204" pitchFamily="34" charset="0"/>
              </a:rPr>
              <a:t>,  la valutazione del</a:t>
            </a:r>
          </a:p>
          <a:p>
            <a:pPr algn="ctr">
              <a:buNone/>
            </a:pPr>
            <a:r>
              <a:rPr lang="it-IT" altLang="it-IT" sz="2400" dirty="0" smtClean="0">
                <a:latin typeface="+mj-lt"/>
                <a:cs typeface="Arial" panose="020B0604020202020204" pitchFamily="34" charset="0"/>
              </a:rPr>
              <a:t>Rischio </a:t>
            </a:r>
            <a:r>
              <a:rPr lang="it-IT" altLang="it-IT" sz="2400" dirty="0">
                <a:latin typeface="+mj-lt"/>
                <a:cs typeface="Arial" panose="020B0604020202020204" pitchFamily="34" charset="0"/>
              </a:rPr>
              <a:t>da Radon </a:t>
            </a:r>
            <a:r>
              <a:rPr lang="it-IT" altLang="it-IT" sz="2400" dirty="0" smtClean="0">
                <a:latin typeface="+mj-lt"/>
                <a:cs typeface="Arial" panose="020B0604020202020204" pitchFamily="34" charset="0"/>
              </a:rPr>
              <a:t>è finalizzato alla redazione di cartografie tematiche relative alla </a:t>
            </a:r>
          </a:p>
          <a:p>
            <a:pPr algn="ctr">
              <a:buNone/>
            </a:pPr>
            <a:r>
              <a:rPr lang="it-IT" altLang="it-IT" sz="2400" dirty="0" smtClean="0">
                <a:latin typeface="+mj-lt"/>
                <a:cs typeface="Arial" panose="020B0604020202020204" pitchFamily="34" charset="0"/>
              </a:rPr>
              <a:t>perimetrazione delle  “Radon Prone </a:t>
            </a:r>
            <a:r>
              <a:rPr lang="it-IT" altLang="it-IT" sz="2400" dirty="0" err="1" smtClean="0">
                <a:latin typeface="+mj-lt"/>
                <a:cs typeface="Arial" panose="020B0604020202020204" pitchFamily="34" charset="0"/>
              </a:rPr>
              <a:t>Areas</a:t>
            </a:r>
            <a:r>
              <a:rPr lang="it-IT" altLang="it-IT" sz="2400" dirty="0" smtClean="0">
                <a:latin typeface="+mj-lt"/>
                <a:cs typeface="Arial" panose="020B0604020202020204" pitchFamily="34" charset="0"/>
              </a:rPr>
              <a:t>” di area vasta, di sito e indoor,  progressivamente tarate </a:t>
            </a:r>
          </a:p>
          <a:p>
            <a:pPr algn="ctr">
              <a:buNone/>
            </a:pPr>
            <a:r>
              <a:rPr lang="it-IT" altLang="it-IT" sz="2400" dirty="0" smtClean="0">
                <a:latin typeface="+mj-lt"/>
                <a:cs typeface="Arial" panose="020B0604020202020204" pitchFamily="34" charset="0"/>
              </a:rPr>
              <a:t>con campagne di monitoraggio delle concentrazioni di Radon-222 sull’intero </a:t>
            </a:r>
          </a:p>
          <a:p>
            <a:pPr algn="ctr">
              <a:buNone/>
            </a:pPr>
            <a:r>
              <a:rPr lang="it-IT" altLang="it-IT" sz="2400" dirty="0" smtClean="0">
                <a:latin typeface="+mj-lt"/>
                <a:cs typeface="Arial" panose="020B0604020202020204" pitchFamily="34" charset="0"/>
              </a:rPr>
              <a:t>territorio regionale e la implementazione di modelli di esalazione  e di ingresso </a:t>
            </a:r>
          </a:p>
          <a:p>
            <a:pPr algn="ctr">
              <a:buNone/>
            </a:pPr>
            <a:r>
              <a:rPr lang="it-IT" altLang="it-IT" sz="2400" i="1" dirty="0" smtClean="0">
                <a:latin typeface="+mj-lt"/>
                <a:cs typeface="Arial" panose="020B0604020202020204" pitchFamily="34" charset="0"/>
              </a:rPr>
              <a:t>outdoor-indoor, gestite attraverso il RAD_SIT. </a:t>
            </a:r>
          </a:p>
        </p:txBody>
      </p:sp>
      <p:pic>
        <p:nvPicPr>
          <p:cNvPr id="17" name="Picture 18" descr="pall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7" t="7567" r="24117" b="51572"/>
          <a:stretch>
            <a:fillRect/>
          </a:stretch>
        </p:blipFill>
        <p:spPr bwMode="auto">
          <a:xfrm>
            <a:off x="4928471" y="16383191"/>
            <a:ext cx="3280228" cy="310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LR115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1"/>
          <a:stretch/>
        </p:blipFill>
        <p:spPr bwMode="auto">
          <a:xfrm>
            <a:off x="12961615" y="7529200"/>
            <a:ext cx="2087562" cy="195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6" descr="Soilgas-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183" y="7511419"/>
            <a:ext cx="2520280" cy="188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6" descr="kriging_radon1.w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8" y="20422579"/>
            <a:ext cx="3599492" cy="257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alphaslide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887" y="7529200"/>
            <a:ext cx="2333098" cy="18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6"/>
          <a:stretch/>
        </p:blipFill>
        <p:spPr bwMode="auto">
          <a:xfrm>
            <a:off x="426385" y="23906881"/>
            <a:ext cx="6347947" cy="399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1880"/>
              </p:ext>
            </p:extLst>
          </p:nvPr>
        </p:nvGraphicFramePr>
        <p:xfrm>
          <a:off x="8698741" y="20280113"/>
          <a:ext cx="3824382" cy="2587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AutoCAD Drawing" r:id="rId12" imgW="11220450" imgH="7591425" progId="AutoCAD.Drawing.17">
                  <p:embed/>
                </p:oleObj>
              </mc:Choice>
              <mc:Fallback>
                <p:oleObj name="AutoCAD Drawing" r:id="rId12" imgW="11220450" imgH="7591425" progId="AutoCAD.Drawing.1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315" t="11784" r="27385" b="37320"/>
                      <a:stretch>
                        <a:fillRect/>
                      </a:stretch>
                    </p:blipFill>
                    <p:spPr bwMode="auto">
                      <a:xfrm>
                        <a:off x="8698741" y="20280113"/>
                        <a:ext cx="3824382" cy="2587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13880"/>
              </p:ext>
            </p:extLst>
          </p:nvPr>
        </p:nvGraphicFramePr>
        <p:xfrm>
          <a:off x="8906476" y="20422579"/>
          <a:ext cx="741104" cy="2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AutoCAD Drawing" r:id="rId14" imgW="11544300" imgH="7267575" progId="AutoCAD.Drawing.17">
                  <p:embed/>
                </p:oleObj>
              </mc:Choice>
              <mc:Fallback>
                <p:oleObj name="AutoCAD Drawing" r:id="rId14" imgW="11544300" imgH="7267575" progId="AutoCAD.Drawing.1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467" t="25893" r="57024" b="43547"/>
                      <a:stretch>
                        <a:fillRect/>
                      </a:stretch>
                    </p:blipFill>
                    <p:spPr bwMode="auto">
                      <a:xfrm>
                        <a:off x="8906476" y="20422579"/>
                        <a:ext cx="741104" cy="2197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4" descr="radon potential map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13795" b="13000"/>
          <a:stretch>
            <a:fillRect/>
          </a:stretch>
        </p:blipFill>
        <p:spPr bwMode="auto">
          <a:xfrm>
            <a:off x="8974533" y="16694532"/>
            <a:ext cx="3018290" cy="296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CCI000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5605" r="12766" b="48833"/>
          <a:stretch>
            <a:fillRect/>
          </a:stretch>
        </p:blipFill>
        <p:spPr bwMode="auto">
          <a:xfrm>
            <a:off x="4353482" y="19814912"/>
            <a:ext cx="44302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C:\My Documents\Burse si locuri de munca\NATO ASI and ARW\Moldova, Chisinau 2005\im1.gif"/>
          <p:cNvPicPr>
            <a:picLocks noChangeAspect="1" noChangeArrowheads="1"/>
          </p:cNvPicPr>
          <p:nvPr/>
        </p:nvPicPr>
        <p:blipFill rotWithShape="1"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/>
          <a:stretch/>
        </p:blipFill>
        <p:spPr bwMode="auto">
          <a:xfrm>
            <a:off x="6842421" y="23893168"/>
            <a:ext cx="5638179" cy="391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My Documents\Burse si locuri de munca\NATO ASI and ARW\Moldova, Chisinau 2005\im2.gif"/>
          <p:cNvPicPr>
            <a:picLocks noChangeAspect="1" noChangeArrowheads="1"/>
          </p:cNvPicPr>
          <p:nvPr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2" y="28623570"/>
            <a:ext cx="3739613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My Documents\Burse si locuri de munca\NATO ASI and ARW\Moldova, Chisinau 2005\im94.gif"/>
          <p:cNvPicPr>
            <a:picLocks noChangeAspect="1" noChangeArrowheads="1"/>
          </p:cNvPicPr>
          <p:nvPr/>
        </p:nvPicPr>
        <p:blipFill>
          <a:blip r:embed="rId22" r:link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20" y="28581571"/>
            <a:ext cx="3704902" cy="29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My Documents\Burse si locuri de munca\NATO ASI and ARW\Moldova, Chisinau 2005\im96.gif"/>
          <p:cNvPicPr>
            <a:picLocks noChangeAspect="1" noChangeArrowheads="1"/>
          </p:cNvPicPr>
          <p:nvPr/>
        </p:nvPicPr>
        <p:blipFill>
          <a:blip r:embed="rId24" r:link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623" y="28371377"/>
            <a:ext cx="4059058" cy="320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615" y="16202025"/>
            <a:ext cx="5688632" cy="403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242535" y="7501017"/>
            <a:ext cx="2558289" cy="189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magine 34"/>
          <p:cNvPicPr/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1242535" y="9776193"/>
            <a:ext cx="3195862" cy="260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Immagine 36"/>
          <p:cNvPicPr/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2961615" y="9710248"/>
            <a:ext cx="7830914" cy="613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491" y="25563065"/>
            <a:ext cx="5559007" cy="322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0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552620"/>
              </p:ext>
            </p:extLst>
          </p:nvPr>
        </p:nvGraphicFramePr>
        <p:xfrm>
          <a:off x="12911282" y="29102498"/>
          <a:ext cx="5407423" cy="2770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graphicFrame>
        <p:nvGraphicFramePr>
          <p:cNvPr id="41" name="Grafico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377856"/>
              </p:ext>
            </p:extLst>
          </p:nvPr>
        </p:nvGraphicFramePr>
        <p:xfrm>
          <a:off x="12961615" y="23194621"/>
          <a:ext cx="5662551" cy="212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199" y="16336843"/>
            <a:ext cx="4910917" cy="36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198" y="20252863"/>
            <a:ext cx="4863720" cy="364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198" y="24258940"/>
            <a:ext cx="4863720" cy="364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199" y="28225554"/>
            <a:ext cx="4863719" cy="364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615" y="20422579"/>
            <a:ext cx="5680784" cy="240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996" y="12971977"/>
            <a:ext cx="3600401" cy="2870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65" y="16694532"/>
            <a:ext cx="39751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 descr="D:\Documents\RADON\ARTICOLOxGT&amp;A\VERSIONE DEFINITIVA\Immagini\fig_4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6450" r="6084" b="6734"/>
          <a:stretch/>
        </p:blipFill>
        <p:spPr bwMode="auto">
          <a:xfrm>
            <a:off x="832512" y="6833184"/>
            <a:ext cx="10950108" cy="63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767" y="16215859"/>
            <a:ext cx="5688632" cy="403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6721</TotalTime>
  <Words>174</Words>
  <Application>Microsoft Office PowerPoint</Application>
  <PresentationFormat>Personalizzato</PresentationFormat>
  <Paragraphs>25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3" baseType="lpstr">
      <vt:lpstr>Tema di Office</vt:lpstr>
      <vt:lpstr>AutoCAD Drawing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epc</dc:creator>
  <cp:lastModifiedBy>EPC</cp:lastModifiedBy>
  <cp:revision>61</cp:revision>
  <cp:lastPrinted>2014-02-13T10:07:47Z</cp:lastPrinted>
  <dcterms:created xsi:type="dcterms:W3CDTF">2013-10-30T12:27:39Z</dcterms:created>
  <dcterms:modified xsi:type="dcterms:W3CDTF">2014-09-19T04:42:25Z</dcterms:modified>
</cp:coreProperties>
</file>